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6" r:id="rId3"/>
    <p:sldId id="257" r:id="rId4"/>
    <p:sldId id="266" r:id="rId5"/>
    <p:sldId id="287" r:id="rId6"/>
    <p:sldId id="263" r:id="rId7"/>
    <p:sldId id="275" r:id="rId8"/>
    <p:sldId id="290" r:id="rId9"/>
    <p:sldId id="277" r:id="rId10"/>
    <p:sldId id="280" r:id="rId11"/>
    <p:sldId id="279" r:id="rId12"/>
    <p:sldId id="258" r:id="rId13"/>
    <p:sldId id="281" r:id="rId14"/>
    <p:sldId id="282" r:id="rId15"/>
    <p:sldId id="283" r:id="rId16"/>
    <p:sldId id="267" r:id="rId17"/>
    <p:sldId id="288" r:id="rId18"/>
    <p:sldId id="274" r:id="rId19"/>
    <p:sldId id="28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 snapToGrid="0">
      <p:cViewPr varScale="1">
        <p:scale>
          <a:sx n="58" d="100"/>
          <a:sy n="58" d="100"/>
        </p:scale>
        <p:origin x="25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AC5A7-A183-43A7-81E0-A3C69324174D}" type="datetimeFigureOut">
              <a:rPr lang="en-GB" smtClean="0"/>
              <a:t>09/03/2017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EE82-D7E4-4F91-9C81-364531849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13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009E-DCE8-4B35-972E-0752A5AFEB01}" type="datetimeFigureOut">
              <a:rPr lang="en-GB" smtClean="0"/>
              <a:t>09/03/2017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8D809-41D3-4CA2-B659-328D78663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81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33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9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027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6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64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99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31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91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97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3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0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81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01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3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2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05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9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4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5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6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549F-4E3E-4EEF-ACCB-C284FD04E163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3CB61-5F23-4A74-A895-9D59A3913448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0F96-99DF-4CDF-B901-C3A20E90557C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8EDA-E06B-4940-86CB-A179F9CCB535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EA55-3DD9-4946-94FC-D3B2A5F84FCE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95B3-5556-4B7E-BBE5-7E49D32A5736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AC06-6103-4578-B965-C50E8213446F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197B-1100-4974-8F94-F3C6534E9DA1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9D15D-961B-49C0-88EA-A863B9CE50D0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5CD5-F19A-4B4D-92DE-1AD472B71F54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B360-B743-4900-B3DD-4EF9ECCF8E1B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038E-B8FC-4CFC-BF73-4BBFF32D24FC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09C2-0291-43D5-973E-04BBC2F1845F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F454-4B61-4EF6-9C53-3FA3ED9C8EA5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55CF7-509B-4359-A0B2-3CBE5679F358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59975-85AE-450D-B188-BC9492F0E875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D9E-F028-4024-A5CD-99E8CFA97F10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E58905C-D664-4A08-899F-FF9528C605EE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hyperlink" Target="https://youtu.be/m5m3se-KQZg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Duc0YLFbds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qzJ9InscjA0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7H7RkIzNCJs" TargetMode="External"/><Relationship Id="rId5" Type="http://schemas.openxmlformats.org/officeDocument/2006/relationships/hyperlink" Target="https://youtu.be/1xVepNA60tM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9" y="156754"/>
            <a:ext cx="11985582" cy="841201"/>
          </a:xfrm>
        </p:spPr>
        <p:txBody>
          <a:bodyPr>
            <a:normAutofit/>
          </a:bodyPr>
          <a:lstStyle/>
          <a:p>
            <a:r>
              <a:rPr lang="nl-BE" b="1" dirty="0" smtClean="0">
                <a:solidFill>
                  <a:srgbClr val="0070C0"/>
                </a:solidFill>
              </a:rPr>
              <a:t>Industrial </a:t>
            </a:r>
            <a:r>
              <a:rPr lang="nl-BE" b="1" dirty="0" err="1" smtClean="0">
                <a:solidFill>
                  <a:srgbClr val="0070C0"/>
                </a:solidFill>
              </a:rPr>
              <a:t>printing</a:t>
            </a:r>
            <a:r>
              <a:rPr lang="nl-BE" b="1" dirty="0" smtClean="0">
                <a:solidFill>
                  <a:srgbClr val="0070C0"/>
                </a:solidFill>
              </a:rPr>
              <a:t>: </a:t>
            </a:r>
            <a:r>
              <a:rPr lang="nl-BE" b="1" dirty="0" err="1" smtClean="0">
                <a:solidFill>
                  <a:srgbClr val="0070C0"/>
                </a:solidFill>
              </a:rPr>
              <a:t>growth</a:t>
            </a:r>
            <a:r>
              <a:rPr lang="nl-BE" b="1" dirty="0" smtClean="0">
                <a:solidFill>
                  <a:srgbClr val="0070C0"/>
                </a:solidFill>
              </a:rPr>
              <a:t> market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188" y="1278370"/>
            <a:ext cx="6400800" cy="464522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Breakthrough of industrial inkjet printing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0190" y="5690954"/>
            <a:ext cx="4084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Peter </a:t>
            </a:r>
            <a:r>
              <a:rPr lang="en-GB" sz="3200" dirty="0" err="1" smtClean="0"/>
              <a:t>Buttiens</a:t>
            </a:r>
            <a:endParaRPr lang="en-GB" sz="3200" dirty="0" smtClean="0"/>
          </a:p>
          <a:p>
            <a:r>
              <a:rPr lang="en-GB" sz="3200" dirty="0" smtClean="0"/>
              <a:t>9 March 2017</a:t>
            </a:r>
            <a:endParaRPr lang="en-GB" sz="3200" dirty="0"/>
          </a:p>
        </p:txBody>
      </p:sp>
      <p:pic>
        <p:nvPicPr>
          <p:cNvPr id="1027" name="Picture 3" descr="C:\Users\Maciej\Desktop\n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67" y="435172"/>
            <a:ext cx="7961313" cy="102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mbalaza.hr/UserFiles/images/ambalaza/konf/printfest/2017/Printfest-2017--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0" y="4516437"/>
            <a:ext cx="30956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/>
          <a:lstStyle/>
          <a:p>
            <a:r>
              <a:rPr lang="nl-BE" dirty="0" smtClean="0"/>
              <a:t>Market Statistical Summary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9411" y="6296296"/>
            <a:ext cx="9278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/>
              <a:t>Source: I.T. </a:t>
            </a:r>
            <a:r>
              <a:rPr lang="nl-BE" sz="1400" dirty="0" err="1" smtClean="0"/>
              <a:t>Strategies</a:t>
            </a:r>
            <a:r>
              <a:rPr lang="nl-BE" sz="1400" dirty="0" smtClean="0"/>
              <a:t>, </a:t>
            </a:r>
            <a:r>
              <a:rPr lang="nl-BE" sz="1400" dirty="0" err="1" smtClean="0"/>
              <a:t>March</a:t>
            </a:r>
            <a:r>
              <a:rPr lang="nl-BE" sz="1400" dirty="0" smtClean="0"/>
              <a:t> 2016, Digital Industrial, Communications, Graphics Print &amp; High Volume </a:t>
            </a:r>
            <a:r>
              <a:rPr lang="nl-BE" sz="1400" dirty="0" err="1" smtClean="0"/>
              <a:t>Inkjet</a:t>
            </a:r>
            <a:endParaRPr lang="en-GB" sz="1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72762"/>
              </p:ext>
            </p:extLst>
          </p:nvPr>
        </p:nvGraphicFramePr>
        <p:xfrm>
          <a:off x="226283" y="1145655"/>
          <a:ext cx="9448936" cy="4628130"/>
        </p:xfrm>
        <a:graphic>
          <a:graphicData uri="http://schemas.openxmlformats.org/drawingml/2006/table">
            <a:tbl>
              <a:tblPr/>
              <a:tblGrid>
                <a:gridCol w="308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28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Packaging, coding and graphics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revenue </a:t>
                      </a: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2.19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4.17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836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extreme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Production R2R textiles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1 088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revenue </a:t>
                      </a: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Dye Sub R2R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9 472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9 920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10 388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10 879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11 316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11 789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revenue </a:t>
                      </a: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Ceramics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1 300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1 200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1 100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8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revenue </a:t>
                      </a: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731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814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1 868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2 030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2 101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/>
          <a:lstStyle/>
          <a:p>
            <a:r>
              <a:rPr lang="en-GB" dirty="0" smtClean="0"/>
              <a:t>The world of industrial printing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4" y="1145655"/>
            <a:ext cx="6985714" cy="5505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1534" y="2039627"/>
            <a:ext cx="3057236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Electronics</a:t>
            </a:r>
          </a:p>
          <a:p>
            <a:pPr marL="342900" indent="-342900">
              <a:buFontTx/>
              <a:buAutoNum type="arabicPeriod"/>
            </a:pPr>
            <a:r>
              <a:rPr lang="en-GB" dirty="0"/>
              <a:t>Décor &amp; </a:t>
            </a:r>
            <a:r>
              <a:rPr lang="en-GB" dirty="0" smtClean="0"/>
              <a:t>Laminate</a:t>
            </a:r>
          </a:p>
          <a:p>
            <a:pPr marL="342900" indent="-342900">
              <a:buAutoNum type="arabicPeriod"/>
            </a:pPr>
            <a:r>
              <a:rPr lang="en-GB" dirty="0" smtClean="0"/>
              <a:t>3D printing</a:t>
            </a:r>
          </a:p>
          <a:p>
            <a:pPr marL="342900" indent="-342900">
              <a:buAutoNum type="arabicPeriod"/>
            </a:pPr>
            <a:r>
              <a:rPr lang="nl-BE" dirty="0" err="1" smtClean="0"/>
              <a:t>Promotional</a:t>
            </a:r>
            <a:r>
              <a:rPr lang="nl-BE" dirty="0" smtClean="0"/>
              <a:t>/</a:t>
            </a:r>
            <a:r>
              <a:rPr lang="nl-BE" dirty="0" err="1" smtClean="0"/>
              <a:t>misc</a:t>
            </a: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Bio-Medical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1534" y="1670295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Leading</a:t>
            </a:r>
            <a:r>
              <a:rPr lang="nl-BE" dirty="0" smtClean="0"/>
              <a:t> </a:t>
            </a:r>
            <a:r>
              <a:rPr lang="nl-BE" dirty="0" err="1" smtClean="0"/>
              <a:t>segments</a:t>
            </a:r>
            <a:r>
              <a:rPr lang="nl-BE" dirty="0" smtClean="0"/>
              <a:t>: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55280"/>
            <a:ext cx="11263373" cy="1507067"/>
          </a:xfrm>
        </p:spPr>
        <p:txBody>
          <a:bodyPr/>
          <a:lstStyle/>
          <a:p>
            <a:r>
              <a:rPr lang="en-GB" dirty="0" smtClean="0"/>
              <a:t>Inkjet technology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388054" y="983926"/>
            <a:ext cx="43943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lvl="1">
              <a:buClr>
                <a:srgbClr val="31B6FD"/>
              </a:buClr>
              <a:buSzPct val="100000"/>
              <a:defRPr/>
            </a:pPr>
            <a:r>
              <a:rPr lang="nl-BE" dirty="0" err="1" smtClean="0">
                <a:solidFill>
                  <a:schemeClr val="accent5"/>
                </a:solidFill>
              </a:rPr>
              <a:t>What</a:t>
            </a:r>
            <a:r>
              <a:rPr lang="nl-BE" dirty="0" smtClean="0">
                <a:solidFill>
                  <a:schemeClr val="accent5"/>
                </a:solidFill>
              </a:rPr>
              <a:t> is special?</a:t>
            </a:r>
          </a:p>
          <a:p>
            <a:pPr marL="627063" lvl="1" indent="-228600">
              <a:buClr>
                <a:srgbClr val="31B6FD"/>
              </a:buClr>
              <a:buSzPct val="100000"/>
              <a:buFont typeface="Wingdings" pitchFamily="2" charset="2"/>
              <a:buChar char="ü"/>
              <a:defRPr/>
            </a:pPr>
            <a:r>
              <a:rPr lang="nl-BE" dirty="0" err="1" smtClean="0">
                <a:solidFill>
                  <a:srgbClr val="FFC000"/>
                </a:solidFill>
              </a:rPr>
              <a:t>Widely</a:t>
            </a:r>
            <a:r>
              <a:rPr lang="nl-BE" dirty="0" smtClean="0">
                <a:solidFill>
                  <a:srgbClr val="FFC000"/>
                </a:solidFill>
              </a:rPr>
              <a:t> </a:t>
            </a:r>
            <a:r>
              <a:rPr lang="nl-BE" dirty="0" err="1">
                <a:solidFill>
                  <a:srgbClr val="FFC000"/>
                </a:solidFill>
              </a:rPr>
              <a:t>used</a:t>
            </a:r>
            <a:r>
              <a:rPr lang="nl-BE" dirty="0">
                <a:solidFill>
                  <a:srgbClr val="FFC000"/>
                </a:solidFill>
              </a:rPr>
              <a:t> print </a:t>
            </a:r>
            <a:r>
              <a:rPr lang="nl-BE" dirty="0" err="1">
                <a:solidFill>
                  <a:srgbClr val="FFC000"/>
                </a:solidFill>
              </a:rPr>
              <a:t>process</a:t>
            </a:r>
            <a:endParaRPr lang="nl-BE" dirty="0">
              <a:solidFill>
                <a:srgbClr val="FFC000"/>
              </a:solidFill>
            </a:endParaRPr>
          </a:p>
          <a:p>
            <a:pPr marL="1290638" lvl="3" indent="-285750">
              <a:buSzPct val="100000"/>
              <a:defRPr/>
            </a:pPr>
            <a:r>
              <a:rPr lang="nl-BE" dirty="0" err="1"/>
              <a:t>Growing</a:t>
            </a:r>
            <a:r>
              <a:rPr lang="nl-BE" dirty="0"/>
              <a:t> market adoption</a:t>
            </a:r>
          </a:p>
          <a:p>
            <a:pPr marL="1290638" lvl="3" indent="-285750">
              <a:buSzPct val="100000"/>
              <a:defRPr/>
            </a:pPr>
            <a:r>
              <a:rPr lang="nl-BE" dirty="0"/>
              <a:t>New </a:t>
            </a:r>
            <a:r>
              <a:rPr lang="nl-BE" dirty="0" err="1" smtClean="0"/>
              <a:t>opportunities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functionality</a:t>
            </a:r>
            <a:endParaRPr lang="nl-BE" dirty="0" smtClean="0"/>
          </a:p>
          <a:p>
            <a:pPr marL="627063" lvl="1" indent="-228600">
              <a:spcBef>
                <a:spcPts val="0"/>
              </a:spcBef>
              <a:buClr>
                <a:srgbClr val="31B6FD"/>
              </a:buClr>
              <a:buSzPct val="100000"/>
              <a:buFont typeface="Wingdings" pitchFamily="2" charset="2"/>
              <a:buChar char="ü"/>
              <a:defRPr/>
            </a:pPr>
            <a:r>
              <a:rPr lang="nl-BE" dirty="0" err="1" smtClean="0">
                <a:solidFill>
                  <a:srgbClr val="FFC000"/>
                </a:solidFill>
              </a:rPr>
              <a:t>Flexible</a:t>
            </a:r>
            <a:r>
              <a:rPr lang="nl-BE" dirty="0" smtClean="0">
                <a:solidFill>
                  <a:srgbClr val="FFC000"/>
                </a:solidFill>
              </a:rPr>
              <a:t> </a:t>
            </a:r>
            <a:r>
              <a:rPr lang="nl-BE" dirty="0" err="1">
                <a:solidFill>
                  <a:srgbClr val="FFC000"/>
                </a:solidFill>
              </a:rPr>
              <a:t>process</a:t>
            </a:r>
            <a:endParaRPr lang="nl-BE" dirty="0">
              <a:solidFill>
                <a:srgbClr val="FFC000"/>
              </a:solidFill>
            </a:endParaRPr>
          </a:p>
          <a:p>
            <a:pPr marL="1290638" lvl="3" indent="-285750">
              <a:spcBef>
                <a:spcPts val="0"/>
              </a:spcBef>
              <a:buSzPct val="100000"/>
              <a:defRPr/>
            </a:pPr>
            <a:r>
              <a:rPr lang="nl-BE" dirty="0"/>
              <a:t>Non contact</a:t>
            </a:r>
          </a:p>
          <a:p>
            <a:pPr marL="1290638" lvl="3" indent="-285750">
              <a:buSzPct val="100000"/>
              <a:defRPr/>
            </a:pPr>
            <a:r>
              <a:rPr lang="nl-BE" dirty="0" err="1"/>
              <a:t>Any</a:t>
            </a:r>
            <a:r>
              <a:rPr lang="nl-BE" dirty="0"/>
              <a:t> </a:t>
            </a:r>
            <a:r>
              <a:rPr lang="nl-BE" dirty="0" err="1"/>
              <a:t>shape</a:t>
            </a:r>
            <a:r>
              <a:rPr lang="nl-BE" dirty="0" smtClean="0"/>
              <a:t>, </a:t>
            </a:r>
            <a:r>
              <a:rPr lang="nl-BE" dirty="0" err="1" smtClean="0"/>
              <a:t>size</a:t>
            </a:r>
            <a:endParaRPr lang="nl-BE" dirty="0" smtClean="0"/>
          </a:p>
          <a:p>
            <a:pPr marL="1290638" lvl="3" indent="-285750">
              <a:spcBef>
                <a:spcPts val="0"/>
              </a:spcBef>
              <a:buSzPct val="100000"/>
              <a:defRPr/>
            </a:pPr>
            <a:r>
              <a:rPr lang="nl-BE" dirty="0" smtClean="0"/>
              <a:t>Low </a:t>
            </a:r>
            <a:r>
              <a:rPr lang="nl-BE" dirty="0" err="1" smtClean="0"/>
              <a:t>cost</a:t>
            </a:r>
            <a:r>
              <a:rPr lang="nl-BE" dirty="0" smtClean="0"/>
              <a:t> set up </a:t>
            </a:r>
          </a:p>
          <a:p>
            <a:pPr marL="1290638" lvl="3" indent="-285750">
              <a:spcBef>
                <a:spcPts val="0"/>
              </a:spcBef>
              <a:buSzPct val="100000"/>
              <a:defRPr/>
            </a:pPr>
            <a:r>
              <a:rPr lang="nl-BE" dirty="0" smtClean="0"/>
              <a:t>Precision </a:t>
            </a:r>
            <a:r>
              <a:rPr lang="nl-BE" dirty="0" err="1" smtClean="0"/>
              <a:t>and</a:t>
            </a:r>
            <a:r>
              <a:rPr lang="nl-BE" dirty="0" smtClean="0"/>
              <a:t> speed</a:t>
            </a:r>
            <a:endParaRPr lang="nl-BE" dirty="0"/>
          </a:p>
          <a:p>
            <a:pPr marL="627063" lvl="1" indent="-228600">
              <a:spcBef>
                <a:spcPts val="0"/>
              </a:spcBef>
              <a:buClr>
                <a:srgbClr val="31B6FD"/>
              </a:buClr>
              <a:buSzPct val="100000"/>
              <a:buFont typeface="Wingdings" pitchFamily="2" charset="2"/>
              <a:buChar char="ü"/>
              <a:defRPr/>
            </a:pPr>
            <a:r>
              <a:rPr lang="nl-BE" dirty="0">
                <a:solidFill>
                  <a:srgbClr val="FFC000"/>
                </a:solidFill>
              </a:rPr>
              <a:t>Combination </a:t>
            </a:r>
            <a:r>
              <a:rPr lang="nl-BE" dirty="0" err="1">
                <a:solidFill>
                  <a:srgbClr val="FFC000"/>
                </a:solidFill>
              </a:rPr>
              <a:t>with</a:t>
            </a:r>
            <a:r>
              <a:rPr lang="nl-BE" dirty="0">
                <a:solidFill>
                  <a:srgbClr val="FFC000"/>
                </a:solidFill>
              </a:rPr>
              <a:t> </a:t>
            </a:r>
            <a:endParaRPr lang="nl-BE" dirty="0" smtClean="0">
              <a:solidFill>
                <a:srgbClr val="FFC000"/>
              </a:solidFill>
            </a:endParaRPr>
          </a:p>
          <a:p>
            <a:pPr marL="398463" lvl="1">
              <a:spcBef>
                <a:spcPts val="0"/>
              </a:spcBef>
              <a:buClr>
                <a:srgbClr val="31B6FD"/>
              </a:buClr>
              <a:buSzPct val="100000"/>
              <a:defRPr/>
            </a:pPr>
            <a:r>
              <a:rPr lang="nl-BE" dirty="0">
                <a:solidFill>
                  <a:srgbClr val="FFC000"/>
                </a:solidFill>
              </a:rPr>
              <a:t> </a:t>
            </a:r>
            <a:r>
              <a:rPr lang="nl-BE" dirty="0" smtClean="0">
                <a:solidFill>
                  <a:srgbClr val="FFC000"/>
                </a:solidFill>
              </a:rPr>
              <a:t>   </a:t>
            </a:r>
            <a:r>
              <a:rPr lang="nl-BE" dirty="0" err="1" smtClean="0">
                <a:solidFill>
                  <a:srgbClr val="FFC000"/>
                </a:solidFill>
              </a:rPr>
              <a:t>other</a:t>
            </a:r>
            <a:r>
              <a:rPr lang="nl-BE" dirty="0" smtClean="0">
                <a:solidFill>
                  <a:srgbClr val="FFC000"/>
                </a:solidFill>
              </a:rPr>
              <a:t> </a:t>
            </a:r>
            <a:r>
              <a:rPr lang="nl-BE" dirty="0">
                <a:solidFill>
                  <a:srgbClr val="FFC000"/>
                </a:solidFill>
              </a:rPr>
              <a:t>print </a:t>
            </a:r>
            <a:r>
              <a:rPr lang="nl-BE" dirty="0" err="1" smtClean="0">
                <a:solidFill>
                  <a:srgbClr val="FFC000"/>
                </a:solidFill>
              </a:rPr>
              <a:t>processes</a:t>
            </a:r>
            <a:endParaRPr lang="nl-BE" dirty="0" smtClean="0">
              <a:solidFill>
                <a:srgbClr val="FFC000"/>
              </a:solidFill>
            </a:endParaRPr>
          </a:p>
          <a:p>
            <a:pPr marL="627063" lvl="1" indent="-228600">
              <a:spcBef>
                <a:spcPts val="0"/>
              </a:spcBef>
              <a:buClr>
                <a:srgbClr val="31B6FD"/>
              </a:buClr>
              <a:buSzPct val="100000"/>
              <a:buFont typeface="Wingdings" pitchFamily="2" charset="2"/>
              <a:buChar char="ü"/>
              <a:defRPr/>
            </a:pPr>
            <a:endParaRPr lang="nl-BE" sz="1400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1487" y="6197084"/>
            <a:ext cx="486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Youtube</a:t>
            </a:r>
            <a:r>
              <a:rPr lang="en-GB" dirty="0" smtClean="0"/>
              <a:t>: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youtu.be/m5m3se-KQZg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MSOLV + IML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218" y="1542210"/>
            <a:ext cx="7282827" cy="40965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Main segmentations for industrial inkjet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053736"/>
            <a:ext cx="7916523" cy="59465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45" y="57959"/>
            <a:ext cx="11263373" cy="1049547"/>
          </a:xfrm>
        </p:spPr>
        <p:txBody>
          <a:bodyPr/>
          <a:lstStyle/>
          <a:p>
            <a:r>
              <a:rPr lang="en-GB" dirty="0" smtClean="0"/>
              <a:t>Samples of industrial printing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99" y="1349687"/>
            <a:ext cx="2695453" cy="2298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48575"/>
            <a:ext cx="3179561" cy="2134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819" y="1349687"/>
            <a:ext cx="6364327" cy="2298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199" y="92127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Printed</a:t>
            </a:r>
            <a:r>
              <a:rPr lang="nl-BE" dirty="0" smtClean="0"/>
              <a:t> Electronics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85553" y="921272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Bio-</a:t>
            </a:r>
            <a:r>
              <a:rPr lang="nl-BE" dirty="0" err="1" smtClean="0"/>
              <a:t>medicals</a:t>
            </a:r>
            <a:r>
              <a:rPr lang="nl-BE" dirty="0" smtClean="0"/>
              <a:t>  &amp; </a:t>
            </a:r>
            <a:r>
              <a:rPr lang="nl-BE" dirty="0" err="1" smtClean="0"/>
              <a:t>Printed</a:t>
            </a:r>
            <a:r>
              <a:rPr lang="nl-BE" dirty="0" smtClean="0"/>
              <a:t> electronics &amp; </a:t>
            </a:r>
            <a:r>
              <a:rPr lang="nl-BE" dirty="0" err="1" smtClean="0"/>
              <a:t>Microfluids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16199" y="3845796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Smart labels/</a:t>
            </a:r>
            <a:r>
              <a:rPr lang="nl-BE" dirty="0" err="1" smtClean="0"/>
              <a:t>packaging</a:t>
            </a:r>
            <a:r>
              <a:rPr lang="nl-BE" dirty="0" smtClean="0"/>
              <a:t> + </a:t>
            </a:r>
            <a:r>
              <a:rPr lang="nl-BE" dirty="0" err="1" smtClean="0"/>
              <a:t>IoT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28456" y="3845796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In-</a:t>
            </a:r>
            <a:r>
              <a:rPr lang="nl-BE" dirty="0" err="1"/>
              <a:t>m</a:t>
            </a:r>
            <a:r>
              <a:rPr lang="nl-BE" dirty="0" err="1" smtClean="0"/>
              <a:t>old</a:t>
            </a:r>
            <a:r>
              <a:rPr lang="nl-BE" dirty="0" smtClean="0"/>
              <a:t> electronics: </a:t>
            </a:r>
            <a:r>
              <a:rPr lang="nl-BE" dirty="0">
                <a:hlinkClick r:id="rId6"/>
              </a:rPr>
              <a:t>https://youtu.be/QDuc0YLFbds</a:t>
            </a:r>
            <a:r>
              <a:rPr lang="nl-BE" dirty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456" y="4348575"/>
            <a:ext cx="4269839" cy="21349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9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Videos of inspirational projects for brands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6972" y="1133645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DJ set in a pizza box </a:t>
            </a:r>
            <a:r>
              <a:rPr lang="nl-BE" dirty="0" err="1" smtClean="0"/>
              <a:t>by</a:t>
            </a:r>
            <a:r>
              <a:rPr lang="nl-BE" dirty="0" smtClean="0"/>
              <a:t> Pizza Hut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6" y="2033558"/>
            <a:ext cx="3378469" cy="2254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169" y="2080081"/>
            <a:ext cx="3377677" cy="2251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2201" y="1126467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Wireless keyboard </a:t>
            </a:r>
            <a:r>
              <a:rPr lang="nl-BE" dirty="0" err="1" smtClean="0"/>
              <a:t>by</a:t>
            </a:r>
            <a:r>
              <a:rPr lang="nl-BE" dirty="0" smtClean="0"/>
              <a:t> KFC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964589" y="1626495"/>
            <a:ext cx="3701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youtu.be/1xVepNA60tM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93339" y="1626496"/>
            <a:ext cx="354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6"/>
              </a:rPr>
              <a:t>https</a:t>
            </a:r>
            <a:r>
              <a:rPr lang="en-GB" dirty="0">
                <a:hlinkClick r:id="rId6"/>
              </a:rPr>
              <a:t>://</a:t>
            </a:r>
            <a:r>
              <a:rPr lang="en-GB" dirty="0" smtClean="0">
                <a:hlinkClick r:id="rId6"/>
              </a:rPr>
              <a:t>youtu.be/7H7RkIzNCJs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3169" y="4738927"/>
            <a:ext cx="3377677" cy="17816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57" y="46949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Audi TT brochure Hack</a:t>
            </a:r>
          </a:p>
          <a:p>
            <a:r>
              <a:rPr lang="en-GB" dirty="0">
                <a:hlinkClick r:id="rId8"/>
              </a:rPr>
              <a:t>https://youtu.be/qzJ9InscjA0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391" y="1133645"/>
            <a:ext cx="3365284" cy="26154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78" y="238897"/>
            <a:ext cx="11263373" cy="824379"/>
          </a:xfrm>
        </p:spPr>
        <p:txBody>
          <a:bodyPr/>
          <a:lstStyle/>
          <a:p>
            <a:r>
              <a:rPr lang="nl-BE" dirty="0"/>
              <a:t>Décor &amp; </a:t>
            </a:r>
            <a:r>
              <a:rPr lang="nl-BE" dirty="0" err="1" smtClean="0"/>
              <a:t>Laminates</a:t>
            </a:r>
            <a:r>
              <a:rPr lang="nl-BE" dirty="0" smtClean="0"/>
              <a:t>: New Frontier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81" y="1063276"/>
            <a:ext cx="2793792" cy="180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86" y="3952892"/>
            <a:ext cx="3067665" cy="204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3" y="1063276"/>
            <a:ext cx="3212216" cy="214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3" y="3952892"/>
            <a:ext cx="3212216" cy="2137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859" y="3399325"/>
            <a:ext cx="3857609" cy="162235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0800000">
            <a:off x="3519484" y="2663548"/>
            <a:ext cx="626076" cy="766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7882425" y="2663549"/>
            <a:ext cx="626076" cy="766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529" y="1063276"/>
            <a:ext cx="3067665" cy="1787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2881" y="5067892"/>
            <a:ext cx="3269470" cy="1673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6581" y="2983785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technology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94157"/>
            <a:ext cx="407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Carpet</a:t>
            </a:r>
            <a:r>
              <a:rPr lang="nl-BE" dirty="0" smtClean="0"/>
              <a:t>/</a:t>
            </a:r>
            <a:r>
              <a:rPr lang="nl-BE" dirty="0" err="1" smtClean="0"/>
              <a:t>textile</a:t>
            </a:r>
            <a:r>
              <a:rPr lang="nl-BE" dirty="0" smtClean="0"/>
              <a:t> &amp; </a:t>
            </a:r>
            <a:r>
              <a:rPr lang="nl-BE" dirty="0" err="1" smtClean="0"/>
              <a:t>Glass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698686" y="2982316"/>
            <a:ext cx="2417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Applications </a:t>
            </a:r>
            <a:r>
              <a:rPr lang="nl-BE" dirty="0" err="1" smtClean="0"/>
              <a:t>based</a:t>
            </a:r>
            <a:r>
              <a:rPr lang="nl-BE" dirty="0" smtClean="0"/>
              <a:t> </a:t>
            </a:r>
          </a:p>
          <a:p>
            <a:r>
              <a:rPr lang="nl-BE" dirty="0" smtClean="0"/>
              <a:t>on </a:t>
            </a:r>
            <a:r>
              <a:rPr lang="nl-BE" dirty="0" err="1" smtClean="0"/>
              <a:t>wood</a:t>
            </a:r>
            <a:r>
              <a:rPr lang="nl-BE" dirty="0" smtClean="0"/>
              <a:t> panels</a:t>
            </a:r>
          </a:p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78" y="238897"/>
            <a:ext cx="11263373" cy="824379"/>
          </a:xfrm>
        </p:spPr>
        <p:txBody>
          <a:bodyPr/>
          <a:lstStyle/>
          <a:p>
            <a:r>
              <a:rPr lang="nl-BE" dirty="0" smtClean="0"/>
              <a:t>Industrial Print is </a:t>
            </a:r>
            <a:r>
              <a:rPr lang="nl-BE" dirty="0" err="1" smtClean="0"/>
              <a:t>everywhere</a:t>
            </a:r>
            <a:r>
              <a:rPr lang="nl-BE" dirty="0" smtClean="0"/>
              <a:t>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7" y="974738"/>
            <a:ext cx="10601756" cy="5282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229" y="6383383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/>
              <a:t>Image </a:t>
            </a:r>
            <a:r>
              <a:rPr lang="nl-BE" sz="1400" dirty="0" err="1" smtClean="0"/>
              <a:t>courtesy</a:t>
            </a:r>
            <a:r>
              <a:rPr lang="nl-BE" sz="1400" dirty="0" smtClean="0"/>
              <a:t> of </a:t>
            </a:r>
            <a:r>
              <a:rPr lang="nl-BE" sz="1400" dirty="0" err="1" smtClean="0"/>
              <a:t>Marabu</a:t>
            </a:r>
            <a:r>
              <a:rPr lang="nl-BE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/>
          </a:bodyPr>
          <a:lstStyle/>
          <a:p>
            <a:r>
              <a:rPr lang="en-GB" dirty="0" smtClean="0"/>
              <a:t>Conclusions of Industrial Printing: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3891" y="1395930"/>
            <a:ext cx="1106437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  <a:defRPr/>
            </a:pPr>
            <a:r>
              <a:rPr lang="nl-BE" b="1" dirty="0" smtClean="0">
                <a:solidFill>
                  <a:schemeClr val="bg1"/>
                </a:solidFill>
              </a:rPr>
              <a:t>Industrial </a:t>
            </a:r>
            <a:r>
              <a:rPr lang="nl-BE" b="1" dirty="0" err="1" smtClean="0">
                <a:solidFill>
                  <a:schemeClr val="bg1"/>
                </a:solidFill>
              </a:rPr>
              <a:t>printing</a:t>
            </a:r>
            <a:r>
              <a:rPr lang="nl-BE" b="1" dirty="0" smtClean="0">
                <a:solidFill>
                  <a:schemeClr val="bg1"/>
                </a:solidFill>
              </a:rPr>
              <a:t> is </a:t>
            </a:r>
            <a:r>
              <a:rPr lang="nl-BE" b="1" dirty="0" err="1" smtClean="0">
                <a:solidFill>
                  <a:schemeClr val="bg1"/>
                </a:solidFill>
              </a:rPr>
              <a:t>printing</a:t>
            </a:r>
            <a:r>
              <a:rPr lang="nl-BE" b="1" dirty="0" smtClean="0">
                <a:solidFill>
                  <a:schemeClr val="bg1"/>
                </a:solidFill>
              </a:rPr>
              <a:t> in </a:t>
            </a:r>
            <a:r>
              <a:rPr lang="nl-BE" b="1" dirty="0" err="1" smtClean="0">
                <a:solidFill>
                  <a:schemeClr val="bg1"/>
                </a:solidFill>
              </a:rPr>
              <a:t>the</a:t>
            </a:r>
            <a:r>
              <a:rPr lang="nl-BE" b="1" dirty="0" smtClean="0">
                <a:solidFill>
                  <a:schemeClr val="bg1"/>
                </a:solidFill>
              </a:rPr>
              <a:t> ‘Premier </a:t>
            </a:r>
            <a:r>
              <a:rPr lang="nl-BE" b="1" dirty="0" err="1" smtClean="0">
                <a:solidFill>
                  <a:schemeClr val="bg1"/>
                </a:solidFill>
              </a:rPr>
              <a:t>Legue</a:t>
            </a:r>
            <a:r>
              <a:rPr lang="nl-BE" b="1" dirty="0" smtClean="0">
                <a:solidFill>
                  <a:schemeClr val="bg1"/>
                </a:solidFill>
              </a:rPr>
              <a:t>’: </a:t>
            </a:r>
          </a:p>
          <a:p>
            <a:pPr lvl="1">
              <a:buClr>
                <a:schemeClr val="accent2"/>
              </a:buClr>
              <a:defRPr/>
            </a:pPr>
            <a:endParaRPr lang="nl-BE" b="1" dirty="0" smtClean="0">
              <a:solidFill>
                <a:schemeClr val="bg1"/>
              </a:solidFill>
            </a:endParaRP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smtClean="0"/>
              <a:t>More </a:t>
            </a:r>
            <a:r>
              <a:rPr lang="nl-BE" dirty="0" err="1" smtClean="0"/>
              <a:t>regulations</a:t>
            </a:r>
            <a:r>
              <a:rPr lang="nl-BE" dirty="0" smtClean="0"/>
              <a:t> </a:t>
            </a:r>
            <a:r>
              <a:rPr lang="nl-BE" dirty="0" err="1" smtClean="0"/>
              <a:t>due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</a:t>
            </a:r>
            <a:r>
              <a:rPr lang="nl-BE" dirty="0" err="1" smtClean="0"/>
              <a:t>such</a:t>
            </a:r>
            <a:r>
              <a:rPr lang="nl-BE" dirty="0" smtClean="0"/>
              <a:t> as food, </a:t>
            </a:r>
            <a:r>
              <a:rPr lang="nl-BE" dirty="0" err="1" smtClean="0"/>
              <a:t>packaging</a:t>
            </a:r>
            <a:r>
              <a:rPr lang="nl-BE" dirty="0" smtClean="0"/>
              <a:t>, </a:t>
            </a:r>
            <a:r>
              <a:rPr lang="nl-BE" dirty="0" err="1" smtClean="0"/>
              <a:t>construction</a:t>
            </a:r>
            <a:r>
              <a:rPr lang="nl-BE" dirty="0" smtClean="0"/>
              <a:t>…</a:t>
            </a:r>
            <a:endParaRPr lang="nl-BE" dirty="0"/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smtClean="0"/>
              <a:t>Décor &amp; </a:t>
            </a:r>
            <a:r>
              <a:rPr lang="nl-BE" dirty="0" err="1" smtClean="0"/>
              <a:t>Laminates</a:t>
            </a:r>
            <a:r>
              <a:rPr lang="nl-BE" dirty="0" smtClean="0"/>
              <a:t> is </a:t>
            </a:r>
            <a:r>
              <a:rPr lang="nl-BE" dirty="0" err="1" smtClean="0"/>
              <a:t>for</a:t>
            </a:r>
            <a:r>
              <a:rPr lang="nl-BE" dirty="0" smtClean="0"/>
              <a:t> indoor </a:t>
            </a:r>
            <a:r>
              <a:rPr lang="nl-BE" dirty="0" err="1" smtClean="0"/>
              <a:t>use</a:t>
            </a:r>
            <a:r>
              <a:rPr lang="nl-BE" dirty="0" smtClean="0"/>
              <a:t> and direct contact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err="1" smtClean="0"/>
              <a:t>Textile</a:t>
            </a:r>
            <a:r>
              <a:rPr lang="nl-BE" dirty="0" smtClean="0"/>
              <a:t>  </a:t>
            </a:r>
            <a:r>
              <a:rPr lang="nl-BE" dirty="0" err="1" smtClean="0"/>
              <a:t>used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clothing</a:t>
            </a:r>
            <a:r>
              <a:rPr lang="nl-BE" dirty="0" smtClean="0"/>
              <a:t> is different as soft-</a:t>
            </a:r>
            <a:r>
              <a:rPr lang="nl-BE" dirty="0" err="1" smtClean="0"/>
              <a:t>signage</a:t>
            </a:r>
            <a:endParaRPr lang="nl-BE" dirty="0"/>
          </a:p>
          <a:p>
            <a:pPr lvl="1">
              <a:buClr>
                <a:schemeClr val="accent2"/>
              </a:buClr>
              <a:defRPr/>
            </a:pPr>
            <a:endParaRPr lang="nl-BE" dirty="0"/>
          </a:p>
          <a:p>
            <a:pPr lvl="1">
              <a:buClr>
                <a:schemeClr val="accent2"/>
              </a:buClr>
              <a:defRPr/>
            </a:pPr>
            <a:r>
              <a:rPr lang="nl-BE" sz="2000" dirty="0"/>
              <a:t>Printing is </a:t>
            </a:r>
            <a:r>
              <a:rPr lang="nl-BE" sz="2000" dirty="0" err="1"/>
              <a:t>optimising</a:t>
            </a:r>
            <a:r>
              <a:rPr lang="nl-BE" sz="2000" dirty="0"/>
              <a:t> </a:t>
            </a:r>
            <a:r>
              <a:rPr lang="nl-BE" sz="2000" dirty="0" err="1" smtClean="0"/>
              <a:t>the</a:t>
            </a:r>
            <a:r>
              <a:rPr lang="nl-BE" sz="2000" dirty="0" smtClean="0"/>
              <a:t> </a:t>
            </a:r>
            <a:r>
              <a:rPr lang="nl-BE" sz="2000" dirty="0" err="1" smtClean="0"/>
              <a:t>production</a:t>
            </a:r>
            <a:r>
              <a:rPr lang="nl-BE" sz="2000" dirty="0" smtClean="0"/>
              <a:t> </a:t>
            </a:r>
            <a:r>
              <a:rPr lang="nl-BE" sz="2000" dirty="0" err="1"/>
              <a:t>process</a:t>
            </a:r>
            <a:r>
              <a:rPr lang="nl-BE" sz="2000" dirty="0"/>
              <a:t> </a:t>
            </a:r>
            <a:r>
              <a:rPr lang="nl-BE" sz="2000" dirty="0" smtClean="0"/>
              <a:t>= </a:t>
            </a:r>
            <a:r>
              <a:rPr lang="nl-BE" sz="2000" dirty="0" err="1" smtClean="0"/>
              <a:t>cost</a:t>
            </a:r>
            <a:r>
              <a:rPr lang="nl-BE" sz="2000" dirty="0" smtClean="0"/>
              <a:t> </a:t>
            </a:r>
            <a:r>
              <a:rPr lang="nl-BE" sz="2000" dirty="0" err="1"/>
              <a:t>saving</a:t>
            </a:r>
            <a:endParaRPr lang="nl-BE" sz="2000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/>
              <a:t>Energy </a:t>
            </a:r>
            <a:r>
              <a:rPr lang="nl-BE" dirty="0" err="1"/>
              <a:t>saving</a:t>
            </a:r>
            <a:endParaRPr lang="nl-BE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/>
              <a:t>Flexibility</a:t>
            </a:r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/>
              <a:t>On </a:t>
            </a:r>
            <a:r>
              <a:rPr lang="nl-BE" dirty="0" err="1"/>
              <a:t>demand</a:t>
            </a:r>
            <a:r>
              <a:rPr lang="nl-BE" dirty="0"/>
              <a:t> </a:t>
            </a:r>
            <a:r>
              <a:rPr lang="nl-BE" dirty="0" err="1"/>
              <a:t>process</a:t>
            </a:r>
            <a:endParaRPr lang="nl-BE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/>
              <a:t>New </a:t>
            </a:r>
            <a:r>
              <a:rPr lang="nl-BE" dirty="0" err="1"/>
              <a:t>possibilities</a:t>
            </a:r>
            <a:r>
              <a:rPr lang="nl-BE" dirty="0"/>
              <a:t> (</a:t>
            </a:r>
            <a:r>
              <a:rPr lang="nl-BE" dirty="0" err="1"/>
              <a:t>mass</a:t>
            </a:r>
            <a:r>
              <a:rPr lang="nl-BE" dirty="0"/>
              <a:t> </a:t>
            </a:r>
            <a:r>
              <a:rPr lang="nl-BE" dirty="0" err="1" smtClean="0"/>
              <a:t>customisation</a:t>
            </a:r>
            <a:r>
              <a:rPr lang="nl-BE" dirty="0"/>
              <a:t>)</a:t>
            </a:r>
          </a:p>
          <a:p>
            <a:pPr lvl="1">
              <a:buClr>
                <a:schemeClr val="accent2"/>
              </a:buClr>
              <a:defRPr/>
            </a:pPr>
            <a:endParaRPr lang="nl-BE" dirty="0"/>
          </a:p>
          <a:p>
            <a:pPr lvl="1">
              <a:buClr>
                <a:schemeClr val="accent2"/>
              </a:buClr>
              <a:defRPr/>
            </a:pP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378" y="1243353"/>
            <a:ext cx="9807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</a:t>
            </a:r>
            <a:r>
              <a:rPr lang="en-GB" sz="2000" dirty="0"/>
              <a:t>Inkjet </a:t>
            </a:r>
            <a:r>
              <a:rPr lang="en-GB" sz="2000" dirty="0" smtClean="0"/>
              <a:t>Conference, </a:t>
            </a:r>
            <a:r>
              <a:rPr lang="en-GB" sz="2000" b="1" dirty="0" smtClean="0"/>
              <a:t>24-25 </a:t>
            </a:r>
            <a:r>
              <a:rPr lang="en-GB" sz="2000" b="1" dirty="0"/>
              <a:t>October </a:t>
            </a:r>
            <a:r>
              <a:rPr lang="en-GB" sz="2000" b="1" dirty="0" smtClean="0"/>
              <a:t>2017</a:t>
            </a:r>
            <a:r>
              <a:rPr lang="en-GB" sz="2000" dirty="0" smtClean="0"/>
              <a:t>, </a:t>
            </a:r>
            <a:r>
              <a:rPr lang="en-GB" sz="2000" dirty="0"/>
              <a:t>Neuss (Düsseldorf), </a:t>
            </a:r>
            <a:r>
              <a:rPr lang="en-GB" sz="2000" dirty="0" smtClean="0"/>
              <a:t>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solidFill>
                  <a:schemeClr val="bg1"/>
                </a:solidFill>
              </a:rPr>
              <a:t>World’s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largest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chemistry</a:t>
            </a:r>
            <a:r>
              <a:rPr lang="nl-BE" sz="2000" dirty="0" smtClean="0">
                <a:solidFill>
                  <a:schemeClr val="bg1"/>
                </a:solidFill>
              </a:rPr>
              <a:t> &amp;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r>
              <a:rPr lang="nl-BE" sz="2000" dirty="0" smtClean="0">
                <a:solidFill>
                  <a:schemeClr val="bg1"/>
                </a:solidFill>
              </a:rPr>
              <a:t> engineering event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nl-BE" sz="2000" dirty="0" smtClean="0"/>
              <a:t>Direct Container Print, </a:t>
            </a:r>
            <a:r>
              <a:rPr lang="nl-BE" sz="2000" b="1" dirty="0" smtClean="0"/>
              <a:t>27-28 November 2017</a:t>
            </a:r>
            <a:r>
              <a:rPr lang="nl-BE" sz="2000" dirty="0" smtClean="0"/>
              <a:t>, </a:t>
            </a:r>
            <a:r>
              <a:rPr lang="en-GB" sz="2000" dirty="0" smtClean="0"/>
              <a:t>Düsseldorf, 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chemeClr val="bg1"/>
                </a:solidFill>
              </a:rPr>
              <a:t>Direct </a:t>
            </a:r>
            <a:r>
              <a:rPr lang="nl-BE" sz="2000" dirty="0" err="1" smtClean="0">
                <a:solidFill>
                  <a:schemeClr val="bg1"/>
                </a:solidFill>
              </a:rPr>
              <a:t>to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shape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printing</a:t>
            </a:r>
            <a:r>
              <a:rPr lang="nl-BE" sz="2000" dirty="0" smtClean="0">
                <a:solidFill>
                  <a:schemeClr val="bg1"/>
                </a:solidFill>
              </a:rPr>
              <a:t> on plastics </a:t>
            </a:r>
            <a:r>
              <a:rPr lang="nl-BE" sz="2000" dirty="0" err="1" smtClean="0">
                <a:solidFill>
                  <a:schemeClr val="bg1"/>
                </a:solidFill>
              </a:rPr>
              <a:t>with</a:t>
            </a:r>
            <a:r>
              <a:rPr lang="nl-BE" sz="2000" dirty="0" smtClean="0">
                <a:solidFill>
                  <a:schemeClr val="bg1"/>
                </a:solidFill>
              </a:rPr>
              <a:t> screen </a:t>
            </a:r>
            <a:r>
              <a:rPr lang="nl-BE" sz="2000" dirty="0" err="1" smtClean="0">
                <a:solidFill>
                  <a:schemeClr val="bg1"/>
                </a:solidFill>
              </a:rPr>
              <a:t>and</a:t>
            </a:r>
            <a:r>
              <a:rPr lang="nl-BE" sz="2000" dirty="0" smtClean="0">
                <a:solidFill>
                  <a:schemeClr val="bg1"/>
                </a:solidFill>
              </a:rPr>
              <a:t> digital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nl-BE" sz="2000" dirty="0" err="1" smtClean="0"/>
              <a:t>GlassPrint</a:t>
            </a:r>
            <a:r>
              <a:rPr lang="nl-BE" sz="2000" dirty="0" smtClean="0"/>
              <a:t>, </a:t>
            </a:r>
            <a:r>
              <a:rPr lang="nl-BE" sz="2000" b="1" dirty="0" smtClean="0"/>
              <a:t>29-30 November 2017</a:t>
            </a:r>
            <a:r>
              <a:rPr lang="nl-BE" sz="2000" dirty="0" smtClean="0"/>
              <a:t>, </a:t>
            </a:r>
            <a:r>
              <a:rPr lang="en-GB" sz="2000" dirty="0" smtClean="0"/>
              <a:t>Düsseldorf, 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solidFill>
                  <a:schemeClr val="bg1"/>
                </a:solidFill>
              </a:rPr>
              <a:t>All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about</a:t>
            </a:r>
            <a:r>
              <a:rPr lang="nl-BE" sz="2000" dirty="0" smtClean="0">
                <a:solidFill>
                  <a:schemeClr val="bg1"/>
                </a:solidFill>
              </a:rPr>
              <a:t> flat &amp; </a:t>
            </a:r>
            <a:r>
              <a:rPr lang="nl-BE" sz="2000" dirty="0" err="1" smtClean="0">
                <a:solidFill>
                  <a:schemeClr val="bg1"/>
                </a:solidFill>
              </a:rPr>
              <a:t>hollow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glass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decoration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with</a:t>
            </a:r>
            <a:r>
              <a:rPr lang="nl-BE" sz="2000" dirty="0" smtClean="0">
                <a:solidFill>
                  <a:schemeClr val="bg1"/>
                </a:solidFill>
              </a:rPr>
              <a:t> screen </a:t>
            </a:r>
            <a:r>
              <a:rPr lang="nl-BE" sz="2000" dirty="0" err="1" smtClean="0">
                <a:solidFill>
                  <a:schemeClr val="bg1"/>
                </a:solidFill>
              </a:rPr>
              <a:t>and</a:t>
            </a:r>
            <a:r>
              <a:rPr lang="nl-BE" sz="2000" dirty="0" smtClean="0">
                <a:solidFill>
                  <a:schemeClr val="bg1"/>
                </a:solidFill>
              </a:rPr>
              <a:t> digital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91" y="3146160"/>
            <a:ext cx="2155075" cy="46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91" y="1976559"/>
            <a:ext cx="2235445" cy="940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137" y="226422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2017 </a:t>
            </a:r>
            <a:r>
              <a:rPr lang="en-GB" sz="3600" dirty="0" smtClean="0">
                <a:solidFill>
                  <a:schemeClr val="bg1"/>
                </a:solidFill>
              </a:rPr>
              <a:t>ESMA Conferences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91" y="694729"/>
            <a:ext cx="2193315" cy="1052791"/>
          </a:xfrm>
          <a:prstGeom prst="rect">
            <a:avLst/>
          </a:prstGeom>
        </p:spPr>
      </p:pic>
      <p:pic>
        <p:nvPicPr>
          <p:cNvPr id="2050" name="Picture 2" descr="C:\Users\Maciej\Desktop\IJC16_CT5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27" y="3530031"/>
            <a:ext cx="6488801" cy="32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42" y="243840"/>
            <a:ext cx="11263373" cy="634438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Overview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1219200"/>
            <a:ext cx="46394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BE" dirty="0" smtClean="0"/>
              <a:t>ESMA </a:t>
            </a:r>
            <a:r>
              <a:rPr lang="nl-BE" dirty="0" err="1" smtClean="0"/>
              <a:t>introduction</a:t>
            </a:r>
            <a:endParaRPr lang="nl-BE" dirty="0" smtClean="0"/>
          </a:p>
          <a:p>
            <a:pPr marL="342900" indent="-342900">
              <a:buAutoNum type="arabicPeriod"/>
            </a:pPr>
            <a:r>
              <a:rPr lang="nl-BE" dirty="0" smtClean="0"/>
              <a:t>The </a:t>
            </a:r>
            <a:r>
              <a:rPr lang="nl-BE" dirty="0" err="1" smtClean="0"/>
              <a:t>world</a:t>
            </a:r>
            <a:r>
              <a:rPr lang="nl-BE" dirty="0" smtClean="0"/>
              <a:t> of Industrial Printing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industrial</a:t>
            </a:r>
            <a:r>
              <a:rPr lang="nl-BE" dirty="0" smtClean="0"/>
              <a:t> </a:t>
            </a:r>
            <a:r>
              <a:rPr lang="nl-BE" dirty="0" err="1" smtClean="0"/>
              <a:t>printing</a:t>
            </a:r>
            <a:endParaRPr lang="nl-B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/>
              <a:t>Road map of Industrial </a:t>
            </a:r>
            <a:r>
              <a:rPr lang="nl-BE" dirty="0" err="1" smtClean="0"/>
              <a:t>Inkjet</a:t>
            </a:r>
            <a:endParaRPr lang="nl-B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/>
              <a:t>Market </a:t>
            </a:r>
            <a:r>
              <a:rPr lang="nl-BE" dirty="0" err="1" smtClean="0"/>
              <a:t>statistical</a:t>
            </a:r>
            <a:r>
              <a:rPr lang="nl-BE" dirty="0" smtClean="0"/>
              <a:t> summary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err="1" smtClean="0"/>
              <a:t>Inkjet</a:t>
            </a:r>
            <a:r>
              <a:rPr lang="nl-BE" dirty="0" smtClean="0"/>
              <a:t> </a:t>
            </a:r>
            <a:r>
              <a:rPr lang="nl-BE" dirty="0" err="1" smtClean="0"/>
              <a:t>technology</a:t>
            </a:r>
            <a:endParaRPr lang="nl-BE" dirty="0" smtClean="0"/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Industrial Printing </a:t>
            </a:r>
            <a:r>
              <a:rPr lang="nl-BE" dirty="0" err="1" smtClean="0"/>
              <a:t>segmentation</a:t>
            </a:r>
            <a:endParaRPr lang="nl-BE" dirty="0" smtClean="0"/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Samples of modern </a:t>
            </a:r>
            <a:r>
              <a:rPr lang="nl-BE" dirty="0" err="1" smtClean="0"/>
              <a:t>industrial</a:t>
            </a:r>
            <a:r>
              <a:rPr lang="nl-BE" dirty="0" smtClean="0"/>
              <a:t> </a:t>
            </a:r>
            <a:r>
              <a:rPr lang="nl-BE" dirty="0" err="1" smtClean="0"/>
              <a:t>printing</a:t>
            </a:r>
            <a:endParaRPr lang="nl-BE" dirty="0" smtClean="0"/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Décor &amp; </a:t>
            </a:r>
            <a:r>
              <a:rPr lang="nl-BE" dirty="0" err="1" smtClean="0"/>
              <a:t>laminates</a:t>
            </a:r>
            <a:r>
              <a:rPr lang="nl-BE" dirty="0" smtClean="0"/>
              <a:t>: new frontier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Low </a:t>
            </a:r>
            <a:r>
              <a:rPr lang="nl-BE" dirty="0" err="1" smtClean="0"/>
              <a:t>migration</a:t>
            </a:r>
            <a:r>
              <a:rPr lang="nl-BE" dirty="0" smtClean="0"/>
              <a:t> </a:t>
            </a:r>
            <a:r>
              <a:rPr lang="nl-BE" dirty="0" err="1" smtClean="0"/>
              <a:t>requirements</a:t>
            </a:r>
            <a:endParaRPr lang="nl-BE" dirty="0" smtClean="0"/>
          </a:p>
          <a:p>
            <a:pPr marL="342900" indent="-342900">
              <a:buFont typeface="+mj-lt"/>
              <a:buAutoNum type="arabicPeriod"/>
            </a:pPr>
            <a:r>
              <a:rPr lang="nl-BE" dirty="0" err="1" smtClean="0"/>
              <a:t>Conclusions</a:t>
            </a:r>
            <a:endParaRPr lang="nl-BE" dirty="0" smtClean="0"/>
          </a:p>
          <a:p>
            <a:pPr marL="342900" indent="-342900">
              <a:buFont typeface="+mj-lt"/>
              <a:buAutoNum type="arabicPeriod"/>
            </a:pPr>
            <a:r>
              <a:rPr lang="nl-BE" dirty="0" smtClean="0"/>
              <a:t>ESMA conferences</a:t>
            </a: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518" y="803819"/>
            <a:ext cx="4247082" cy="42470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94" y="536228"/>
            <a:ext cx="8171935" cy="31227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Thank you for your Attention!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Q&amp;A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800" dirty="0" smtClean="0"/>
              <a:t>And See you soon at one of our events</a:t>
            </a:r>
            <a:endParaRPr lang="en-GB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89686" y="5132173"/>
            <a:ext cx="189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Peter </a:t>
            </a:r>
            <a:r>
              <a:rPr lang="en-GB" dirty="0" err="1" smtClean="0"/>
              <a:t>Buttiens</a:t>
            </a:r>
            <a:endParaRPr lang="en-GB" dirty="0" smtClean="0"/>
          </a:p>
          <a:p>
            <a:r>
              <a:rPr lang="en-GB" dirty="0" smtClean="0"/>
              <a:t>pb@esma.com</a:t>
            </a:r>
          </a:p>
          <a:p>
            <a:r>
              <a:rPr lang="en-GB" dirty="0" smtClean="0"/>
              <a:t>+32 16 894 353</a:t>
            </a:r>
            <a:endParaRPr lang="en-GB" dirty="0"/>
          </a:p>
        </p:txBody>
      </p:sp>
      <p:pic>
        <p:nvPicPr>
          <p:cNvPr id="1026" name="Picture 2" descr="C:\Users\Maciej\Desktop\n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9" y="2065091"/>
            <a:ext cx="6381749" cy="82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55280"/>
            <a:ext cx="11263373" cy="1507067"/>
          </a:xfrm>
        </p:spPr>
        <p:txBody>
          <a:bodyPr/>
          <a:lstStyle/>
          <a:p>
            <a:r>
              <a:rPr lang="en-GB" dirty="0" smtClean="0"/>
              <a:t>ESMA:</a:t>
            </a:r>
            <a:r>
              <a:rPr lang="nl-BE" b="1" dirty="0"/>
              <a:t> Connecting the dots </a:t>
            </a:r>
            <a:r>
              <a:rPr lang="nl-BE" b="1" dirty="0" smtClean="0"/>
              <a:t>IN the </a:t>
            </a:r>
            <a:r>
              <a:rPr lang="nl-BE" b="1" dirty="0"/>
              <a:t>industry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5" y="1720522"/>
            <a:ext cx="2274005" cy="205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94" y="1602358"/>
            <a:ext cx="2554445" cy="1896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334" y="2407401"/>
            <a:ext cx="1822862" cy="2438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496" y="4217859"/>
            <a:ext cx="2780017" cy="204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410" y="1995584"/>
            <a:ext cx="3365284" cy="2603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69" y="4053253"/>
            <a:ext cx="2243522" cy="221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433" y="4571717"/>
            <a:ext cx="2170364" cy="21459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What is industrial printing?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1223" y="1628503"/>
            <a:ext cx="1040381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 smtClean="0"/>
              <a:t>What</a:t>
            </a:r>
            <a:r>
              <a:rPr lang="nl-BE" b="1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Print as a </a:t>
            </a:r>
            <a:r>
              <a:rPr lang="nl-BE" dirty="0" err="1" smtClean="0"/>
              <a:t>process</a:t>
            </a:r>
            <a:r>
              <a:rPr lang="nl-BE" dirty="0" smtClean="0"/>
              <a:t> (= manufacturing step) and </a:t>
            </a:r>
            <a:r>
              <a:rPr lang="nl-BE" dirty="0" err="1" smtClean="0"/>
              <a:t>not</a:t>
            </a:r>
            <a:r>
              <a:rPr lang="nl-BE" dirty="0" smtClean="0"/>
              <a:t> </a:t>
            </a:r>
            <a:r>
              <a:rPr lang="nl-BE" dirty="0" err="1" smtClean="0"/>
              <a:t>really</a:t>
            </a:r>
            <a:r>
              <a:rPr lang="nl-BE" dirty="0" smtClean="0"/>
              <a:t> print as a product (like a banner)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high volume and low </a:t>
            </a:r>
            <a:r>
              <a:rPr lang="nl-BE" dirty="0" err="1" smtClean="0"/>
              <a:t>cost</a:t>
            </a:r>
            <a:r>
              <a:rPr lang="nl-BE" dirty="0" smtClean="0"/>
              <a:t> (label) or low volume and high </a:t>
            </a:r>
            <a:r>
              <a:rPr lang="nl-BE" dirty="0" err="1" smtClean="0"/>
              <a:t>cost</a:t>
            </a:r>
            <a:r>
              <a:rPr lang="nl-BE" dirty="0" smtClean="0"/>
              <a:t> (</a:t>
            </a:r>
            <a:r>
              <a:rPr lang="nl-BE" dirty="0" err="1" smtClean="0"/>
              <a:t>watch</a:t>
            </a:r>
            <a:r>
              <a:rPr lang="nl-BE" dirty="0" smtClean="0"/>
              <a:t> face)</a:t>
            </a:r>
          </a:p>
          <a:p>
            <a:endParaRPr lang="nl-BE" dirty="0"/>
          </a:p>
          <a:p>
            <a:r>
              <a:rPr lang="nl-BE" b="1" dirty="0" err="1" smtClean="0"/>
              <a:t>Who</a:t>
            </a:r>
            <a:r>
              <a:rPr lang="nl-BE" b="1" dirty="0" smtClean="0"/>
              <a:t>?</a:t>
            </a:r>
            <a:r>
              <a:rPr lang="nl-BE" dirty="0" smtClean="0"/>
              <a:t> </a:t>
            </a:r>
          </a:p>
          <a:p>
            <a:r>
              <a:rPr lang="nl-BE" dirty="0" smtClean="0"/>
              <a:t>Industrial </a:t>
            </a:r>
            <a:r>
              <a:rPr lang="nl-BE" dirty="0" err="1" smtClean="0"/>
              <a:t>printing</a:t>
            </a:r>
            <a:r>
              <a:rPr lang="nl-BE" dirty="0" smtClean="0"/>
              <a:t> is </a:t>
            </a:r>
            <a:r>
              <a:rPr lang="nl-BE" dirty="0" err="1" smtClean="0"/>
              <a:t>predominantly</a:t>
            </a:r>
            <a:r>
              <a:rPr lang="nl-BE" dirty="0" smtClean="0"/>
              <a:t> </a:t>
            </a:r>
            <a:r>
              <a:rPr lang="nl-BE" dirty="0" err="1" smtClean="0"/>
              <a:t>done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specialised</a:t>
            </a:r>
            <a:r>
              <a:rPr lang="nl-BE" dirty="0" smtClean="0"/>
              <a:t> service partners</a:t>
            </a:r>
          </a:p>
          <a:p>
            <a:endParaRPr lang="nl-BE" dirty="0"/>
          </a:p>
          <a:p>
            <a:r>
              <a:rPr lang="nl-BE" b="1" dirty="0" err="1" smtClean="0"/>
              <a:t>Why</a:t>
            </a:r>
            <a:r>
              <a:rPr lang="nl-BE" b="1" dirty="0" smtClean="0"/>
              <a:t>? </a:t>
            </a:r>
          </a:p>
          <a:p>
            <a:r>
              <a:rPr lang="nl-BE" dirty="0" smtClean="0"/>
              <a:t>Industrial </a:t>
            </a:r>
            <a:r>
              <a:rPr lang="nl-BE" dirty="0" err="1" smtClean="0"/>
              <a:t>printing</a:t>
            </a:r>
            <a:r>
              <a:rPr lang="nl-BE" dirty="0" smtClean="0"/>
              <a:t> is </a:t>
            </a:r>
            <a:r>
              <a:rPr lang="nl-BE" dirty="0" err="1" smtClean="0"/>
              <a:t>optimising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r>
              <a:rPr lang="nl-BE" dirty="0" smtClean="0"/>
              <a:t> (time, </a:t>
            </a:r>
            <a:r>
              <a:rPr lang="nl-BE" dirty="0" err="1" smtClean="0"/>
              <a:t>cost</a:t>
            </a:r>
            <a:r>
              <a:rPr lang="nl-BE" dirty="0" smtClean="0"/>
              <a:t> and </a:t>
            </a:r>
            <a:r>
              <a:rPr lang="nl-BE" dirty="0" err="1" smtClean="0"/>
              <a:t>possibilities</a:t>
            </a:r>
            <a:r>
              <a:rPr lang="nl-BE" dirty="0" smtClean="0"/>
              <a:t>)</a:t>
            </a:r>
          </a:p>
          <a:p>
            <a:endParaRPr lang="nl-BE" dirty="0" smtClean="0"/>
          </a:p>
          <a:p>
            <a:r>
              <a:rPr lang="nl-BE" dirty="0" smtClean="0"/>
              <a:t>Industrial </a:t>
            </a:r>
            <a:r>
              <a:rPr lang="nl-BE" dirty="0" err="1" smtClean="0"/>
              <a:t>inkjet</a:t>
            </a:r>
            <a:r>
              <a:rPr lang="nl-BE" dirty="0" smtClean="0"/>
              <a:t> offers new </a:t>
            </a:r>
            <a:r>
              <a:rPr lang="nl-BE" dirty="0" err="1" smtClean="0"/>
              <a:t>possibilites</a:t>
            </a:r>
            <a:r>
              <a:rPr lang="nl-BE" dirty="0" smtClean="0"/>
              <a:t> of </a:t>
            </a:r>
            <a:r>
              <a:rPr lang="nl-BE" dirty="0" err="1" smtClean="0"/>
              <a:t>mass</a:t>
            </a:r>
            <a:r>
              <a:rPr lang="nl-BE" dirty="0" smtClean="0"/>
              <a:t> </a:t>
            </a:r>
            <a:r>
              <a:rPr lang="nl-BE" dirty="0" err="1" smtClean="0"/>
              <a:t>customisation</a:t>
            </a:r>
            <a:r>
              <a:rPr lang="nl-BE" dirty="0" smtClean="0"/>
              <a:t> (= online orders)</a:t>
            </a:r>
          </a:p>
          <a:p>
            <a:endParaRPr lang="nl-BE" dirty="0" smtClean="0"/>
          </a:p>
          <a:p>
            <a:r>
              <a:rPr lang="nl-BE" dirty="0" err="1" smtClean="0"/>
              <a:t>What</a:t>
            </a:r>
            <a:r>
              <a:rPr lang="nl-BE" dirty="0" smtClean="0"/>
              <a:t> Uber is </a:t>
            </a:r>
            <a:r>
              <a:rPr lang="nl-BE" dirty="0" err="1" smtClean="0"/>
              <a:t>for</a:t>
            </a:r>
            <a:r>
              <a:rPr lang="nl-BE" dirty="0" smtClean="0"/>
              <a:t> taxi, </a:t>
            </a:r>
            <a:r>
              <a:rPr lang="nl-BE" dirty="0" err="1" smtClean="0"/>
              <a:t>what</a:t>
            </a:r>
            <a:r>
              <a:rPr lang="nl-BE" dirty="0" smtClean="0"/>
              <a:t> </a:t>
            </a:r>
            <a:r>
              <a:rPr lang="nl-BE" dirty="0" err="1" smtClean="0"/>
              <a:t>Netflix</a:t>
            </a:r>
            <a:r>
              <a:rPr lang="nl-BE" dirty="0" smtClean="0"/>
              <a:t> is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watching</a:t>
            </a:r>
            <a:r>
              <a:rPr lang="nl-BE" dirty="0" smtClean="0"/>
              <a:t> TV, </a:t>
            </a:r>
            <a:r>
              <a:rPr lang="nl-BE" dirty="0" err="1" smtClean="0"/>
              <a:t>what</a:t>
            </a:r>
            <a:r>
              <a:rPr lang="nl-BE" dirty="0" smtClean="0"/>
              <a:t> </a:t>
            </a:r>
            <a:r>
              <a:rPr lang="nl-BE" dirty="0" err="1" smtClean="0"/>
              <a:t>AirBnB</a:t>
            </a:r>
            <a:r>
              <a:rPr lang="nl-BE" dirty="0" smtClean="0"/>
              <a:t> is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accomodation</a:t>
            </a:r>
            <a:endParaRPr lang="nl-BE" dirty="0"/>
          </a:p>
          <a:p>
            <a:endParaRPr lang="nl-BE" dirty="0" smtClean="0"/>
          </a:p>
          <a:p>
            <a:r>
              <a:rPr lang="nl-BE" b="1" dirty="0" smtClean="0">
                <a:solidFill>
                  <a:schemeClr val="bg1"/>
                </a:solidFill>
              </a:rPr>
              <a:t>In </a:t>
            </a:r>
            <a:r>
              <a:rPr lang="nl-BE" b="1" dirty="0" err="1" smtClean="0">
                <a:solidFill>
                  <a:schemeClr val="bg1"/>
                </a:solidFill>
              </a:rPr>
              <a:t>printing</a:t>
            </a:r>
            <a:r>
              <a:rPr lang="nl-BE" b="1" dirty="0" smtClean="0">
                <a:solidFill>
                  <a:schemeClr val="bg1"/>
                </a:solidFill>
              </a:rPr>
              <a:t>, </a:t>
            </a:r>
            <a:r>
              <a:rPr lang="nl-BE" b="1" dirty="0" err="1" smtClean="0">
                <a:solidFill>
                  <a:schemeClr val="bg1"/>
                </a:solidFill>
              </a:rPr>
              <a:t>inkjet</a:t>
            </a:r>
            <a:r>
              <a:rPr lang="nl-BE" b="1" dirty="0" smtClean="0">
                <a:solidFill>
                  <a:schemeClr val="bg1"/>
                </a:solidFill>
              </a:rPr>
              <a:t> is </a:t>
            </a:r>
            <a:r>
              <a:rPr lang="nl-BE" b="1" dirty="0" err="1" smtClean="0">
                <a:solidFill>
                  <a:schemeClr val="bg1"/>
                </a:solidFill>
              </a:rPr>
              <a:t>bring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this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also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peronsalised</a:t>
            </a:r>
            <a:r>
              <a:rPr lang="nl-BE" b="1" dirty="0" smtClean="0">
                <a:solidFill>
                  <a:schemeClr val="bg1"/>
                </a:solidFill>
              </a:rPr>
              <a:t> in </a:t>
            </a:r>
            <a:r>
              <a:rPr lang="nl-BE" b="1" dirty="0" err="1" smtClean="0">
                <a:solidFill>
                  <a:schemeClr val="bg1"/>
                </a:solidFill>
              </a:rPr>
              <a:t>all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sizes</a:t>
            </a:r>
            <a:r>
              <a:rPr lang="nl-BE" b="1" dirty="0" smtClean="0">
                <a:solidFill>
                  <a:schemeClr val="bg1"/>
                </a:solidFill>
              </a:rPr>
              <a:t>, </a:t>
            </a:r>
            <a:r>
              <a:rPr lang="nl-BE" b="1" dirty="0" err="1" smtClean="0">
                <a:solidFill>
                  <a:schemeClr val="bg1"/>
                </a:solidFill>
              </a:rPr>
              <a:t>quantities</a:t>
            </a:r>
            <a:r>
              <a:rPr lang="nl-BE" b="1" dirty="0" smtClean="0">
                <a:solidFill>
                  <a:schemeClr val="bg1"/>
                </a:solidFill>
              </a:rPr>
              <a:t>… </a:t>
            </a:r>
          </a:p>
          <a:p>
            <a:r>
              <a:rPr lang="nl-BE" b="1" dirty="0" err="1" smtClean="0">
                <a:solidFill>
                  <a:schemeClr val="bg1"/>
                </a:solidFill>
              </a:rPr>
              <a:t>cfr</a:t>
            </a:r>
            <a:r>
              <a:rPr lang="nl-BE" b="1" dirty="0" smtClean="0">
                <a:solidFill>
                  <a:schemeClr val="bg1"/>
                </a:solidFill>
              </a:rPr>
              <a:t>: </a:t>
            </a:r>
            <a:r>
              <a:rPr lang="nl-BE" b="1" dirty="0" err="1" smtClean="0">
                <a:solidFill>
                  <a:schemeClr val="bg1"/>
                </a:solidFill>
              </a:rPr>
              <a:t>Cimpress</a:t>
            </a:r>
            <a:r>
              <a:rPr lang="nl-BE" b="1" dirty="0" smtClean="0">
                <a:solidFill>
                  <a:schemeClr val="bg1"/>
                </a:solidFill>
              </a:rPr>
              <a:t> (=</a:t>
            </a:r>
            <a:r>
              <a:rPr lang="nl-BE" b="1" dirty="0" err="1" smtClean="0">
                <a:solidFill>
                  <a:schemeClr val="bg1"/>
                </a:solidFill>
              </a:rPr>
              <a:t>VistaPrint</a:t>
            </a:r>
            <a:r>
              <a:rPr lang="nl-BE" b="1" dirty="0" smtClean="0">
                <a:solidFill>
                  <a:schemeClr val="bg1"/>
                </a:solidFill>
              </a:rPr>
              <a:t>, </a:t>
            </a:r>
            <a:r>
              <a:rPr lang="nl-BE" b="1" dirty="0" err="1" smtClean="0">
                <a:solidFill>
                  <a:schemeClr val="bg1"/>
                </a:solidFill>
              </a:rPr>
              <a:t>Pixartprinting</a:t>
            </a:r>
            <a:r>
              <a:rPr lang="nl-BE" b="1" dirty="0" smtClean="0">
                <a:solidFill>
                  <a:schemeClr val="bg1"/>
                </a:solidFill>
              </a:rPr>
              <a:t>…)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The world of industrial printing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602378" y="1214787"/>
            <a:ext cx="9102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Impact of </a:t>
            </a:r>
            <a:r>
              <a:rPr lang="nl-BE" sz="2400" dirty="0" err="1" smtClean="0">
                <a:solidFill>
                  <a:schemeClr val="bg1"/>
                </a:solidFill>
              </a:rPr>
              <a:t>inkjet</a:t>
            </a:r>
            <a:r>
              <a:rPr lang="nl-BE" sz="2400" dirty="0" smtClean="0">
                <a:solidFill>
                  <a:schemeClr val="bg1"/>
                </a:solidFill>
              </a:rPr>
              <a:t> on </a:t>
            </a:r>
            <a:r>
              <a:rPr lang="nl-BE" sz="2400" dirty="0" err="1" smtClean="0">
                <a:solidFill>
                  <a:schemeClr val="bg1"/>
                </a:solidFill>
              </a:rPr>
              <a:t>functional</a:t>
            </a:r>
            <a:r>
              <a:rPr lang="nl-BE" sz="2400" dirty="0" smtClean="0">
                <a:solidFill>
                  <a:schemeClr val="bg1"/>
                </a:solidFill>
              </a:rPr>
              <a:t> </a:t>
            </a:r>
            <a:r>
              <a:rPr lang="nl-BE" sz="2400" dirty="0" err="1" smtClean="0">
                <a:solidFill>
                  <a:schemeClr val="bg1"/>
                </a:solidFill>
              </a:rPr>
              <a:t>printing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0" y="2089727"/>
            <a:ext cx="5688495" cy="391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19" y="2089727"/>
            <a:ext cx="5886117" cy="39156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363200" y="5994103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57761" y="6244821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000669" y="868218"/>
            <a:ext cx="2319057" cy="410094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endParaRPr lang="nl-BE" dirty="0" smtClean="0"/>
          </a:p>
          <a:p>
            <a:pPr algn="ctr"/>
            <a:endParaRPr lang="nl-BE" dirty="0"/>
          </a:p>
          <a:p>
            <a:pPr algn="ctr"/>
            <a:r>
              <a:rPr lang="nl-BE" sz="1400" dirty="0" smtClean="0"/>
              <a:t>SATURATION</a:t>
            </a:r>
          </a:p>
          <a:p>
            <a:pPr algn="ctr"/>
            <a:r>
              <a:rPr lang="nl-BE" sz="1400" dirty="0" smtClean="0"/>
              <a:t>IN</a:t>
            </a:r>
          </a:p>
          <a:p>
            <a:pPr algn="ctr"/>
            <a:r>
              <a:rPr lang="nl-BE" sz="1400" dirty="0" smtClean="0"/>
              <a:t>GRAPHICS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/>
          <a:lstStyle/>
          <a:p>
            <a:r>
              <a:rPr lang="nl-BE" dirty="0" smtClean="0"/>
              <a:t>The </a:t>
            </a:r>
            <a:r>
              <a:rPr lang="nl-BE" dirty="0" err="1" smtClean="0"/>
              <a:t>road</a:t>
            </a:r>
            <a:r>
              <a:rPr lang="nl-BE" dirty="0" smtClean="0"/>
              <a:t> map of </a:t>
            </a:r>
            <a:r>
              <a:rPr lang="nl-BE" dirty="0" err="1" smtClean="0"/>
              <a:t>inkjet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880017" y="3057236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Large format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1817" y="2364509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early</a:t>
            </a:r>
            <a:r>
              <a:rPr lang="nl-BE" dirty="0" smtClean="0"/>
              <a:t> nineties</a:t>
            </a:r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794508" y="3472873"/>
            <a:ext cx="1177128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336471" y="2364509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 </a:t>
            </a:r>
            <a:r>
              <a:rPr lang="nl-BE" dirty="0" err="1" smtClean="0"/>
              <a:t>the</a:t>
            </a:r>
            <a:r>
              <a:rPr lang="nl-BE" dirty="0" smtClean="0"/>
              <a:t> late nineties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4697763" y="3047999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Wide format</a:t>
            </a:r>
            <a:endParaRPr lang="en-GB" dirty="0"/>
          </a:p>
        </p:txBody>
      </p:sp>
      <p:sp>
        <p:nvSpPr>
          <p:cNvPr id="11" name="Right Arrow 10"/>
          <p:cNvSpPr/>
          <p:nvPr/>
        </p:nvSpPr>
        <p:spPr>
          <a:xfrm rot="19533565">
            <a:off x="6670385" y="2636858"/>
            <a:ext cx="1177128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379293" y="1630760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Super</a:t>
            </a:r>
          </a:p>
          <a:p>
            <a:pPr algn="ctr"/>
            <a:r>
              <a:rPr lang="nl-BE" dirty="0" err="1" smtClean="0"/>
              <a:t>wide</a:t>
            </a:r>
            <a:r>
              <a:rPr lang="nl-BE" dirty="0" smtClean="0"/>
              <a:t> format</a:t>
            </a:r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 rot="672231">
            <a:off x="6726333" y="3444047"/>
            <a:ext cx="1177128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323848" y="3057236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Flat-bed</a:t>
            </a:r>
          </a:p>
          <a:p>
            <a:pPr algn="ctr"/>
            <a:r>
              <a:rPr lang="nl-BE" dirty="0" err="1" smtClean="0"/>
              <a:t>printing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015596" y="109203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 </a:t>
            </a:r>
            <a:r>
              <a:rPr lang="nl-BE" dirty="0" err="1" smtClean="0"/>
              <a:t>the</a:t>
            </a:r>
            <a:r>
              <a:rPr lang="nl-BE" dirty="0" smtClean="0"/>
              <a:t> last 10 </a:t>
            </a:r>
            <a:r>
              <a:rPr lang="nl-BE" dirty="0" err="1" smtClean="0"/>
              <a:t>years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377" y="1309575"/>
            <a:ext cx="1973929" cy="28530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The </a:t>
            </a:r>
            <a:r>
              <a:rPr lang="nl-BE" dirty="0" err="1" smtClean="0"/>
              <a:t>road</a:t>
            </a:r>
            <a:r>
              <a:rPr lang="nl-BE" dirty="0" smtClean="0"/>
              <a:t> map of </a:t>
            </a:r>
            <a:r>
              <a:rPr lang="nl-BE" dirty="0" err="1" smtClean="0"/>
              <a:t>inkjet</a:t>
            </a:r>
            <a:r>
              <a:rPr lang="nl-BE" dirty="0" smtClean="0"/>
              <a:t> and </a:t>
            </a:r>
            <a:r>
              <a:rPr lang="nl-BE" dirty="0" err="1" smtClean="0"/>
              <a:t>jump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industrial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79898" y="2977322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Single</a:t>
            </a:r>
          </a:p>
          <a:p>
            <a:pPr algn="ctr"/>
            <a:r>
              <a:rPr lang="nl-BE" dirty="0" smtClean="0"/>
              <a:t>pass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556894" y="4274210"/>
            <a:ext cx="185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/>
              <a:t>Last 2-4 </a:t>
            </a:r>
            <a:r>
              <a:rPr lang="nl-BE" sz="2000" b="1" dirty="0" err="1" smtClean="0"/>
              <a:t>years</a:t>
            </a:r>
            <a:endParaRPr lang="en-GB" sz="2000" b="1" dirty="0"/>
          </a:p>
        </p:txBody>
      </p:sp>
      <p:sp>
        <p:nvSpPr>
          <p:cNvPr id="8" name="Right Arrow 7"/>
          <p:cNvSpPr/>
          <p:nvPr/>
        </p:nvSpPr>
        <p:spPr>
          <a:xfrm rot="15317972">
            <a:off x="1031356" y="2626622"/>
            <a:ext cx="321293" cy="243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43026" y="940243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0000"/>
                </a:solidFill>
              </a:rPr>
              <a:t>First commercial </a:t>
            </a:r>
            <a:r>
              <a:rPr lang="nl-BE" dirty="0" err="1" smtClean="0">
                <a:solidFill>
                  <a:srgbClr val="FF0000"/>
                </a:solidFill>
              </a:rPr>
              <a:t>success</a:t>
            </a:r>
            <a:r>
              <a:rPr lang="nl-BE" dirty="0" smtClean="0">
                <a:solidFill>
                  <a:srgbClr val="FF0000"/>
                </a:solidFill>
              </a:rPr>
              <a:t> &gt;5y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702" y="1337285"/>
            <a:ext cx="1819470" cy="1205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Ceramic</a:t>
            </a:r>
            <a:endParaRPr lang="nl-BE" dirty="0" smtClean="0"/>
          </a:p>
          <a:p>
            <a:pPr algn="ctr"/>
            <a:r>
              <a:rPr lang="nl-BE" dirty="0" err="1" smtClean="0"/>
              <a:t>tiles</a:t>
            </a:r>
            <a:r>
              <a:rPr lang="nl-BE" dirty="0" smtClean="0"/>
              <a:t> </a:t>
            </a: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4608527" y="2876126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Direct</a:t>
            </a:r>
          </a:p>
          <a:p>
            <a:pPr algn="ctr"/>
            <a:r>
              <a:rPr lang="nl-BE" dirty="0" err="1" smtClean="0"/>
              <a:t>to</a:t>
            </a:r>
            <a:endParaRPr lang="nl-BE" dirty="0" smtClean="0"/>
          </a:p>
          <a:p>
            <a:pPr algn="ctr"/>
            <a:r>
              <a:rPr lang="nl-BE" dirty="0" err="1" smtClean="0"/>
              <a:t>shape</a:t>
            </a:r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 rot="2363359">
            <a:off x="1893046" y="4392704"/>
            <a:ext cx="1969002" cy="290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15034" y="5317823"/>
            <a:ext cx="1626018" cy="1406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T</a:t>
            </a:r>
            <a:r>
              <a:rPr lang="nl-BE" dirty="0" err="1" smtClean="0"/>
              <a:t>extile</a:t>
            </a:r>
            <a:endParaRPr lang="nl-BE" dirty="0" smtClean="0"/>
          </a:p>
          <a:p>
            <a:pPr algn="ctr"/>
            <a:r>
              <a:rPr lang="nl-BE" dirty="0" err="1" smtClean="0"/>
              <a:t>printing</a:t>
            </a:r>
            <a:endParaRPr lang="en-GB" dirty="0"/>
          </a:p>
        </p:txBody>
      </p:sp>
      <p:sp>
        <p:nvSpPr>
          <p:cNvPr id="16" name="Right Arrow 15"/>
          <p:cNvSpPr/>
          <p:nvPr/>
        </p:nvSpPr>
        <p:spPr>
          <a:xfrm rot="2463748">
            <a:off x="4572084" y="2448598"/>
            <a:ext cx="641911" cy="260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 rot="19607144">
            <a:off x="6104818" y="2665131"/>
            <a:ext cx="1099546" cy="21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836073">
            <a:off x="6249254" y="3460612"/>
            <a:ext cx="1099546" cy="21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200044" y="1710237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Glass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493236" y="3267671"/>
            <a:ext cx="1496291" cy="10437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Plastic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 rot="5400000">
            <a:off x="689235" y="4615233"/>
            <a:ext cx="1052946" cy="147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990521" y="5230995"/>
            <a:ext cx="1496291" cy="10437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Decor &amp;</a:t>
            </a:r>
          </a:p>
          <a:p>
            <a:pPr algn="ctr"/>
            <a:r>
              <a:rPr lang="nl-BE" dirty="0" err="1" smtClean="0"/>
              <a:t>Flooring</a:t>
            </a:r>
            <a:endParaRPr lang="en-GB" dirty="0"/>
          </a:p>
        </p:txBody>
      </p:sp>
      <p:sp>
        <p:nvSpPr>
          <p:cNvPr id="21" name="Right Arrow 20"/>
          <p:cNvSpPr/>
          <p:nvPr/>
        </p:nvSpPr>
        <p:spPr>
          <a:xfrm rot="20279391">
            <a:off x="2013427" y="2475014"/>
            <a:ext cx="1647856" cy="260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414462" y="1485547"/>
            <a:ext cx="1819684" cy="834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err="1" smtClean="0"/>
              <a:t>Packaging</a:t>
            </a:r>
            <a:endParaRPr lang="en-GB" sz="1600" dirty="0"/>
          </a:p>
        </p:txBody>
      </p:sp>
      <p:sp>
        <p:nvSpPr>
          <p:cNvPr id="23" name="Right Arrow 22"/>
          <p:cNvSpPr/>
          <p:nvPr/>
        </p:nvSpPr>
        <p:spPr>
          <a:xfrm rot="20128804">
            <a:off x="5299375" y="1624558"/>
            <a:ext cx="641911" cy="260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966422" y="902757"/>
            <a:ext cx="1496291" cy="10437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err="1" smtClean="0"/>
              <a:t>Corrugated</a:t>
            </a:r>
            <a:endParaRPr lang="nl-BE" sz="1200" dirty="0" smtClean="0"/>
          </a:p>
          <a:p>
            <a:pPr algn="ctr"/>
            <a:r>
              <a:rPr lang="nl-BE" sz="1200" dirty="0" smtClean="0"/>
              <a:t>cardboard</a:t>
            </a:r>
            <a:endParaRPr lang="en-GB" sz="1200" dirty="0"/>
          </a:p>
        </p:txBody>
      </p:sp>
      <p:sp>
        <p:nvSpPr>
          <p:cNvPr id="25" name="Oval 24"/>
          <p:cNvSpPr/>
          <p:nvPr/>
        </p:nvSpPr>
        <p:spPr>
          <a:xfrm>
            <a:off x="5145048" y="4606597"/>
            <a:ext cx="1578337" cy="10437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Wallpaper</a:t>
            </a:r>
            <a:endParaRPr lang="en-GB" sz="1400" dirty="0"/>
          </a:p>
        </p:txBody>
      </p:sp>
      <p:sp>
        <p:nvSpPr>
          <p:cNvPr id="27" name="Right Arrow 26"/>
          <p:cNvSpPr/>
          <p:nvPr/>
        </p:nvSpPr>
        <p:spPr>
          <a:xfrm rot="20504825">
            <a:off x="4605398" y="5250448"/>
            <a:ext cx="353319" cy="159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9644024" y="1514797"/>
            <a:ext cx="1496291" cy="10437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Low Migration</a:t>
            </a:r>
            <a:endParaRPr lang="en-GB" sz="1400" dirty="0"/>
          </a:p>
        </p:txBody>
      </p:sp>
      <p:sp>
        <p:nvSpPr>
          <p:cNvPr id="29" name="Right Arrow 28"/>
          <p:cNvSpPr/>
          <p:nvPr/>
        </p:nvSpPr>
        <p:spPr>
          <a:xfrm rot="6605128">
            <a:off x="3568030" y="2590192"/>
            <a:ext cx="641911" cy="260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774289" y="3044254"/>
            <a:ext cx="1496291" cy="104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Labels</a:t>
            </a:r>
            <a:endParaRPr lang="en-GB" dirty="0"/>
          </a:p>
        </p:txBody>
      </p:sp>
      <p:sp>
        <p:nvSpPr>
          <p:cNvPr id="31" name="Right Arrow 30"/>
          <p:cNvSpPr/>
          <p:nvPr/>
        </p:nvSpPr>
        <p:spPr>
          <a:xfrm rot="19607144">
            <a:off x="8744377" y="2938757"/>
            <a:ext cx="1099546" cy="21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/>
          <p:cNvSpPr/>
          <p:nvPr/>
        </p:nvSpPr>
        <p:spPr>
          <a:xfrm rot="763368">
            <a:off x="7843351" y="1288488"/>
            <a:ext cx="1866110" cy="21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>
            <a:off x="8776406" y="2035743"/>
            <a:ext cx="782800" cy="21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The </a:t>
            </a:r>
            <a:r>
              <a:rPr lang="nl-BE" dirty="0" err="1" smtClean="0"/>
              <a:t>road</a:t>
            </a:r>
            <a:r>
              <a:rPr lang="nl-BE" dirty="0" smtClean="0"/>
              <a:t> map of </a:t>
            </a:r>
            <a:r>
              <a:rPr lang="nl-BE" dirty="0" err="1" smtClean="0"/>
              <a:t>inkjet</a:t>
            </a:r>
            <a:r>
              <a:rPr lang="nl-BE" dirty="0" smtClean="0"/>
              <a:t> and </a:t>
            </a:r>
            <a:r>
              <a:rPr lang="nl-BE" dirty="0" err="1" smtClean="0"/>
              <a:t>jump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industrial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1" y="3276600"/>
            <a:ext cx="3943350" cy="2628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9411" y="257175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Mimaki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option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bottles</a:t>
            </a:r>
            <a:endParaRPr lang="en-GB" dirty="0"/>
          </a:p>
        </p:txBody>
      </p:sp>
      <p:sp>
        <p:nvSpPr>
          <p:cNvPr id="26" name="Right Arrow 25"/>
          <p:cNvSpPr/>
          <p:nvPr/>
        </p:nvSpPr>
        <p:spPr>
          <a:xfrm>
            <a:off x="4572822" y="4162425"/>
            <a:ext cx="1438275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58" y="1942916"/>
            <a:ext cx="5220522" cy="422928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" y="6353175"/>
            <a:ext cx="31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Around</a:t>
            </a:r>
            <a:r>
              <a:rPr lang="nl-BE" dirty="0" smtClean="0"/>
              <a:t> 30 pieces per </a:t>
            </a:r>
            <a:r>
              <a:rPr lang="nl-BE" dirty="0" err="1" smtClean="0"/>
              <a:t>hour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5803713" y="630555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Around</a:t>
            </a:r>
            <a:r>
              <a:rPr lang="nl-BE" dirty="0" smtClean="0"/>
              <a:t> 450 pieces per </a:t>
            </a:r>
            <a:r>
              <a:rPr lang="nl-BE" dirty="0" err="1" smtClean="0"/>
              <a:t>hour</a:t>
            </a:r>
            <a:r>
              <a:rPr lang="nl-BE" dirty="0" smtClean="0"/>
              <a:t> (full colour + 2 spot </a:t>
            </a:r>
            <a:r>
              <a:rPr lang="nl-BE" dirty="0" err="1" smtClean="0"/>
              <a:t>colours</a:t>
            </a:r>
            <a:r>
              <a:rPr lang="nl-BE" dirty="0" smtClean="0"/>
              <a:t>)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6261158" y="1440234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Till</a:t>
            </a:r>
            <a:r>
              <a:rPr lang="nl-BE" dirty="0" smtClean="0"/>
              <a:t> Tech </a:t>
            </a:r>
            <a:r>
              <a:rPr lang="nl-BE" dirty="0" err="1" smtClean="0"/>
              <a:t>modulare</a:t>
            </a:r>
            <a:r>
              <a:rPr lang="nl-BE" dirty="0" smtClean="0"/>
              <a:t> digital </a:t>
            </a:r>
            <a:r>
              <a:rPr lang="nl-BE" dirty="0" err="1" smtClean="0"/>
              <a:t>inkjet</a:t>
            </a:r>
            <a:r>
              <a:rPr lang="nl-BE" dirty="0" smtClean="0"/>
              <a:t> printer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0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/>
          <a:lstStyle/>
          <a:p>
            <a:r>
              <a:rPr lang="nl-BE" dirty="0" smtClean="0"/>
              <a:t>Market Statistical Summary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204223"/>
              </p:ext>
            </p:extLst>
          </p:nvPr>
        </p:nvGraphicFramePr>
        <p:xfrm>
          <a:off x="144279" y="1145655"/>
          <a:ext cx="9792201" cy="4531995"/>
        </p:xfrm>
        <a:graphic>
          <a:graphicData uri="http://schemas.openxmlformats.org/drawingml/2006/table">
            <a:tbl>
              <a:tblPr/>
              <a:tblGrid>
                <a:gridCol w="3121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3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Wide Format Aqueous R2R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</a:t>
                      </a:r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38 438</a:t>
                      </a:r>
                      <a:endParaRPr lang="en-GB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37 669</a:t>
                      </a:r>
                      <a:endParaRPr lang="en-GB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37 292</a:t>
                      </a:r>
                      <a:endParaRPr lang="en-GB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36 919</a:t>
                      </a:r>
                      <a:endParaRPr lang="en-GB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</a:t>
                      </a:r>
                      <a:r>
                        <a:rPr lang="en-GB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revenue </a:t>
                      </a:r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baseline="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-8%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Wide Format Solvents R2R + Latex/Eco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29 623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30 800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32 026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32 662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33 312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34 457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ink revenue </a:t>
                      </a:r>
                      <a:r>
                        <a:rPr lang="en-GB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1 493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1 497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1 567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1 491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1 714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1 683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Wide Format UV R2R &amp; Flabed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3 016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3 113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3 200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3 249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3 300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3 387</a:t>
                      </a: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ink revenue </a:t>
                      </a:r>
                      <a:r>
                        <a:rPr lang="en-GB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Prime Labels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CAGR 15-20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installed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ink revenue </a:t>
                      </a: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millions 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9411" y="6296296"/>
            <a:ext cx="9278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/>
              <a:t>Source: I.T. </a:t>
            </a:r>
            <a:r>
              <a:rPr lang="nl-BE" sz="1400" dirty="0" err="1" smtClean="0"/>
              <a:t>Strategies</a:t>
            </a:r>
            <a:r>
              <a:rPr lang="nl-BE" sz="1400" dirty="0" smtClean="0"/>
              <a:t>, </a:t>
            </a:r>
            <a:r>
              <a:rPr lang="nl-BE" sz="1400" dirty="0" err="1" smtClean="0"/>
              <a:t>March</a:t>
            </a:r>
            <a:r>
              <a:rPr lang="nl-BE" sz="1400" dirty="0" smtClean="0"/>
              <a:t> 2016, Digital Industrial, Communications, Graphics Print &amp; High Volume </a:t>
            </a:r>
            <a:r>
              <a:rPr lang="nl-BE" sz="1400" dirty="0" err="1" smtClean="0"/>
              <a:t>Inkjet</a:t>
            </a:r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57761" y="5829193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/20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3695</TotalTime>
  <Words>1036</Words>
  <Application>Microsoft Office PowerPoint</Application>
  <PresentationFormat>Widescreen</PresentationFormat>
  <Paragraphs>402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Slice</vt:lpstr>
      <vt:lpstr>Industrial printing: growth market</vt:lpstr>
      <vt:lpstr>Overview</vt:lpstr>
      <vt:lpstr>ESMA: Connecting the dots IN the industry </vt:lpstr>
      <vt:lpstr>What is industrial printing?</vt:lpstr>
      <vt:lpstr>The world of industrial printing</vt:lpstr>
      <vt:lpstr>The road map of inkjet</vt:lpstr>
      <vt:lpstr>The road map of inkjet and jump to industrial</vt:lpstr>
      <vt:lpstr>The road map of inkjet and jump to industrial</vt:lpstr>
      <vt:lpstr>Market Statistical Summary</vt:lpstr>
      <vt:lpstr>Market Statistical Summary</vt:lpstr>
      <vt:lpstr>The world of industrial printing</vt:lpstr>
      <vt:lpstr>Inkjet technology </vt:lpstr>
      <vt:lpstr>Main segmentations for industrial inkjet</vt:lpstr>
      <vt:lpstr>Samples of industrial printing</vt:lpstr>
      <vt:lpstr>Videos of inspirational projects for brands</vt:lpstr>
      <vt:lpstr>Décor &amp; Laminates: New Frontier</vt:lpstr>
      <vt:lpstr>Industrial Print is everywhere!</vt:lpstr>
      <vt:lpstr>Conclusions of Industrial Printing:</vt:lpstr>
      <vt:lpstr>PowerPoint Presentation</vt:lpstr>
      <vt:lpstr>Thank you for your Attention!  Q&amp;A  And See you soon at one of our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Thinking!  Where is the future of digital printing?</dc:title>
  <dc:creator>Peter Buttiens</dc:creator>
  <cp:lastModifiedBy>Windows User</cp:lastModifiedBy>
  <cp:revision>143</cp:revision>
  <cp:lastPrinted>2017-03-08T10:53:08Z</cp:lastPrinted>
  <dcterms:created xsi:type="dcterms:W3CDTF">2016-04-20T10:44:20Z</dcterms:created>
  <dcterms:modified xsi:type="dcterms:W3CDTF">2017-03-09T11:10:39Z</dcterms:modified>
</cp:coreProperties>
</file>